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98.png" ContentType="image/png"/>
  <Override PartName="/ppt/media/image97.png" ContentType="image/png"/>
  <Override PartName="/ppt/media/image96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89.jpeg" ContentType="image/jpeg"/>
  <Override PartName="/ppt/media/image84.png" ContentType="image/png"/>
  <Override PartName="/ppt/media/image81.png" ContentType="image/png"/>
  <Override PartName="/ppt/media/image80.png" ContentType="image/png"/>
  <Override PartName="/ppt/media/image82.jpeg" ContentType="image/jpeg"/>
  <Override PartName="/ppt/media/image79.png" ContentType="image/png"/>
  <Override PartName="/ppt/media/image20.jpeg" ContentType="image/jpeg"/>
  <Override PartName="/ppt/media/image85.png" ContentType="image/png"/>
  <Override PartName="/ppt/media/image4.png" ContentType="image/png"/>
  <Override PartName="/ppt/media/image53.jpeg" ContentType="image/jpeg"/>
  <Override PartName="/ppt/media/image86.png" ContentType="image/png"/>
  <Override PartName="/ppt/media/image5.png" ContentType="image/png"/>
  <Override PartName="/ppt/media/image60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3.jpeg" ContentType="image/jpeg"/>
  <Override PartName="/ppt/media/image24.jpeg" ContentType="image/jpeg"/>
  <Override PartName="/ppt/media/image8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91.jpeg" ContentType="image/jpeg"/>
  <Override PartName="/ppt/media/image29.png" ContentType="image/png"/>
  <Override PartName="/ppt/media/image28.png" ContentType="image/png"/>
  <Override PartName="/ppt/media/image27.png" ContentType="image/png"/>
  <Override PartName="/ppt/media/image25.png" ContentType="image/png"/>
  <Override PartName="/ppt/media/image23.png" ContentType="image/png"/>
  <Override PartName="/ppt/media/image48.png" ContentType="image/png"/>
  <Override PartName="/ppt/media/image95.jpeg" ContentType="image/jpeg"/>
  <Override PartName="/ppt/media/image22.png" ContentType="image/png"/>
  <Override PartName="/ppt/media/image21.png" ContentType="image/png"/>
  <Override PartName="/ppt/media/image90.jpeg" ContentType="image/jpeg"/>
  <Override PartName="/ppt/media/image19.png" ContentType="image/png"/>
  <Override PartName="/ppt/media/image26.jpeg" ContentType="image/jpeg"/>
  <Override PartName="/ppt/media/image18.png" ContentType="image/png"/>
  <Override PartName="/ppt/media/image17.png" ContentType="image/png"/>
  <Override PartName="/ppt/media/image1.jpeg" ContentType="image/jpeg"/>
  <Override PartName="/ppt/media/image12.png" ContentType="image/png"/>
  <Override PartName="/ppt/media/image3.jpeg" ContentType="image/jpe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58.png" ContentType="image/png"/>
  <Override PartName="/ppt/media/image16.jpeg" ContentType="image/jpeg"/>
  <Override PartName="/ppt/media/image49.jpeg" ContentType="image/jpe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44.png" ContentType="image/png"/>
  <Override PartName="/ppt/media/image69.png" ContentType="image/png"/>
  <Override PartName="/ppt/media/image59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54.jpeg" ContentType="image/jpeg"/>
  <Override PartName="/ppt/media/image55.jpeg" ContentType="image/jpeg"/>
  <Override PartName="/ppt/media/image68.jpeg" ContentType="image/jpe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63.jpeg" ContentType="image/jpeg"/>
  <Override PartName="/ppt/media/image77.jpeg" ContentType="image/jpeg"/>
  <Override PartName="/ppt/media/image30.png" ContentType="image/png"/>
  <Override PartName="/ppt/media/image78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move </a:t>
            </a:r>
            <a:r>
              <a:rPr b="0" lang="en-GB" sz="4400" spc="-1" strike="noStrike">
                <a:latin typeface="Arial"/>
              </a:rPr>
              <a:t>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BF7970E-8A03-4751-A6FA-D6880E7F0A02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---Lizzie---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sailsd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Louis Taylor - now left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Written in C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Simulates sailing physics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Run with boatd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JSON over TCP Socket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Ubuntu"/>
                <a:ea typeface="Ubuntu"/>
              </a:rPr>
              <a:t>RaspberryPi</a:t>
            </a:r>
            <a:endParaRPr b="0" lang="en-GB" sz="1200" spc="-1" strike="noStrike"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latin typeface="Ubuntu"/>
                <a:ea typeface="Ubuntu"/>
              </a:rPr>
              <a:t>Python</a:t>
            </a:r>
            <a:endParaRPr b="0" lang="en-GB" sz="1200" spc="-1" strike="noStrike"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latin typeface="Ubuntu"/>
                <a:ea typeface="Ubuntu"/>
              </a:rPr>
              <a:t>WiFi Access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Ubuntu"/>
                <a:ea typeface="Ubuntu"/>
              </a:rPr>
              <a:t>Arduino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latin typeface="Ubuntu"/>
                <a:ea typeface="Ubuntu"/>
              </a:rPr>
              <a:t>More maintainable and reliable, tidy</a:t>
            </a:r>
            <a:endParaRPr b="0" lang="en-GB" sz="1200" spc="-1" strike="noStrike">
              <a:latin typeface="Arial"/>
            </a:endParaRPr>
          </a:p>
          <a:p>
            <a:pPr lvl="1" marL="914400" indent="-3042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200" spc="-1" strike="noStrike">
                <a:solidFill>
                  <a:srgbClr val="000000"/>
                </a:solidFill>
                <a:latin typeface="Ubuntu"/>
                <a:ea typeface="Ubuntu"/>
              </a:rPr>
              <a:t>PCB - Captain H. Morgan</a:t>
            </a:r>
            <a:endParaRPr b="0" lang="en-GB" sz="1200" spc="-1" strike="noStrike"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latin typeface="Ubuntu"/>
                <a:ea typeface="Ubuntu"/>
              </a:rPr>
              <a:t>Wind Sensor - Designed by dept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Ubuntu"/>
                <a:ea typeface="Ubuntu"/>
              </a:rPr>
              <a:t>Was Messy</a:t>
            </a:r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Old Box &amp; New Replacement</a:t>
            </a:r>
            <a:endParaRPr b="0" lang="en-GB" sz="11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Transporting to Canada</a:t>
            </a:r>
            <a:endParaRPr b="0" lang="en-GB" sz="11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Replacement stand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International Robotic Sailing Regatta (known as Sailbot)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Annual - North America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University teams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RC and Autonomous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International Robotic Sailing Regatta (known as Sailbot)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Annual - North America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University teams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RC and Autonomous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International Robotic Sailing Regatta (known as Sailbot)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Annual - North America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University teams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RC and Autonomous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International Robotic Sailing Regatta (known as Sailbot)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Annual - North America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University teams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RC and Autonomous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International Robotic Sailing Regatta (known as Sailbot)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Annual - North America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University teams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RC and Autonomous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International Robotic Sailing Regatta (known as Sailbot)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Annual - North America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University teams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RC and Autonomous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Fill form (abersailbot.co.uk/joinus)</a:t>
            </a:r>
            <a:endParaRPr b="0" lang="en-GB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Give us email in ThinkTank</a:t>
            </a:r>
            <a:endParaRPr b="0" lang="en-GB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Facebook Message, Tweet, Email</a:t>
            </a:r>
            <a:endParaRPr b="0" lang="en-GB" sz="14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Robotic Boats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RC and Sail Themselves</a:t>
            </a:r>
            <a:endParaRPr b="0" lang="en-GB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Code (boatd etc)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Competitions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Microtransat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latin typeface="Ubuntu"/>
                <a:ea typeface="Ubuntu"/>
              </a:rPr>
              <a:t>Not alone - community of people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Dewi’r Ddraig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Facts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Main and Jib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Maxi-MOOP hull - Paul Miller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1.2M, not the fastest, strong wind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Stable &amp; reliable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New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Wind Sensor - dept design (rotary encoder)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Handle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Storm Sails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Electronics…</a:t>
            </a:r>
            <a:endParaRPr b="0" lang="en-GB" sz="1400" spc="-1" strike="noStrike">
              <a:latin typeface="Arial"/>
            </a:endParaRPr>
          </a:p>
          <a:p>
            <a:pPr lvl="2" marL="1371600" indent="-31680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We have a simulator...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Kitty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Still work to be done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Needs new sail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Boat much larger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Ubuntu"/>
                <a:ea typeface="Ubuntu"/>
              </a:rPr>
              <a:t>Detachable keel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Ubuntu"/>
                <a:ea typeface="Ubuntu"/>
              </a:rPr>
              <a:t>---TOM---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Ubuntu"/>
                <a:ea typeface="Ubuntu"/>
              </a:rPr>
              <a:t>Boat Daemon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Ubuntu"/>
                <a:ea typeface="Ubuntu"/>
              </a:rPr>
              <a:t>Open Source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Ubuntu"/>
                <a:ea typeface="Ubuntu"/>
              </a:rPr>
              <a:t>Run boat control behaviour (any language)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Ubuntu"/>
                <a:ea typeface="Ubuntu"/>
              </a:rPr>
              <a:t>Talking to boat via driver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Ubuntu"/>
                <a:ea typeface="Ubuntu"/>
              </a:rPr>
              <a:t>Functions: Great Circle</a:t>
            </a:r>
            <a:endParaRPr b="0" lang="en-GB" sz="18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Beating: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What it is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Why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Angle - wind from boat - check if &gt;15*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Sail 45* to wind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Navigator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Speak to boatd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Load behaviour - station keep etc.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19760" cy="1268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1976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jpeg"/><Relationship Id="rId6" Type="http://schemas.openxmlformats.org/officeDocument/2006/relationships/image" Target="../media/image54.jpeg"/><Relationship Id="rId7" Type="http://schemas.openxmlformats.org/officeDocument/2006/relationships/image" Target="../media/image55.jpe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jpe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jpe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jpe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jpe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jpeg"/><Relationship Id="rId6" Type="http://schemas.openxmlformats.org/officeDocument/2006/relationships/image" Target="../media/image83.jpe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jpeg"/><Relationship Id="rId7" Type="http://schemas.openxmlformats.org/officeDocument/2006/relationships/image" Target="../media/image90.jpeg"/><Relationship Id="rId8" Type="http://schemas.openxmlformats.org/officeDocument/2006/relationships/image" Target="../media/image91.jpe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hyperlink" Target="https://abersailbot.co.uk/joinus" TargetMode="External"/><Relationship Id="rId3" Type="http://schemas.openxmlformats.org/officeDocument/2006/relationships/hyperlink" Target="https://tinyurl.com/abersailbotdiscord" TargetMode="External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6.jpe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raz 6" descr=""/>
          <p:cNvPicPr/>
          <p:nvPr/>
        </p:nvPicPr>
        <p:blipFill>
          <a:blip r:embed="rId1"/>
          <a:stretch/>
        </p:blipFill>
        <p:spPr>
          <a:xfrm>
            <a:off x="0" y="111600"/>
            <a:ext cx="9143280" cy="6634080"/>
          </a:xfrm>
          <a:prstGeom prst="rect">
            <a:avLst/>
          </a:prstGeom>
          <a:ln>
            <a:noFill/>
          </a:ln>
        </p:spPr>
      </p:pic>
      <p:pic>
        <p:nvPicPr>
          <p:cNvPr id="45" name="Google Shape;55;p13" descr=""/>
          <p:cNvPicPr/>
          <p:nvPr/>
        </p:nvPicPr>
        <p:blipFill>
          <a:blip r:embed="rId2"/>
          <a:stretch/>
        </p:blipFill>
        <p:spPr>
          <a:xfrm>
            <a:off x="136440" y="4032000"/>
            <a:ext cx="3745080" cy="247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Simulation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125" name="Google Shape;180;p21" descr=""/>
          <p:cNvPicPr/>
          <p:nvPr/>
        </p:nvPicPr>
        <p:blipFill>
          <a:blip r:embed="rId1"/>
          <a:stretch/>
        </p:blipFill>
        <p:spPr>
          <a:xfrm>
            <a:off x="777960" y="1299960"/>
            <a:ext cx="7587360" cy="42408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944640" y="5616720"/>
            <a:ext cx="725436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Ubuntu"/>
                <a:ea typeface="Ubuntu"/>
              </a:rPr>
              <a:t>https://github.com/sails-simulator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28" name="Google Shape;185;p21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186;p21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30" name="Google Shape;187;p21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131" name="CustomShape 5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Electronics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5" name="Google Shape;215;p23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36" name="Google Shape;216;p23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37" name="Google Shape;217;p23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138" name="CustomShape 4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Google Shape;219;p23" descr=""/>
          <p:cNvPicPr/>
          <p:nvPr/>
        </p:nvPicPr>
        <p:blipFill>
          <a:blip r:embed="rId4"/>
          <a:srcRect l="18299" t="7305" r="23848" b="0"/>
          <a:stretch/>
        </p:blipFill>
        <p:spPr>
          <a:xfrm>
            <a:off x="5199120" y="1295640"/>
            <a:ext cx="3345480" cy="2582280"/>
          </a:xfrm>
          <a:prstGeom prst="rect">
            <a:avLst/>
          </a:prstGeom>
          <a:ln>
            <a:noFill/>
          </a:ln>
        </p:spPr>
      </p:pic>
      <p:pic>
        <p:nvPicPr>
          <p:cNvPr id="140" name="Google Shape;220;p23" descr=""/>
          <p:cNvPicPr/>
          <p:nvPr/>
        </p:nvPicPr>
        <p:blipFill>
          <a:blip r:embed="rId5"/>
          <a:stretch/>
        </p:blipFill>
        <p:spPr>
          <a:xfrm>
            <a:off x="448200" y="1376280"/>
            <a:ext cx="3631320" cy="2420640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448200" y="3911760"/>
            <a:ext cx="8096400" cy="21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4183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RaspberryPi and Arduino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Captain Morgan PCB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Wind Sensor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Compass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42" name="Google Shape;222;p23" descr=""/>
          <p:cNvPicPr/>
          <p:nvPr/>
        </p:nvPicPr>
        <p:blipFill>
          <a:blip r:embed="rId6"/>
          <a:srcRect l="16052" t="0" r="12057" b="0"/>
          <a:stretch/>
        </p:blipFill>
        <p:spPr>
          <a:xfrm>
            <a:off x="6180480" y="4151160"/>
            <a:ext cx="2072880" cy="1922400"/>
          </a:xfrm>
          <a:prstGeom prst="rect">
            <a:avLst/>
          </a:prstGeom>
          <a:ln>
            <a:noFill/>
          </a:ln>
        </p:spPr>
      </p:pic>
      <p:pic>
        <p:nvPicPr>
          <p:cNvPr id="143" name="Google Shape;223;p23" descr=""/>
          <p:cNvPicPr/>
          <p:nvPr/>
        </p:nvPicPr>
        <p:blipFill>
          <a:blip r:embed="rId7"/>
          <a:stretch/>
        </p:blipFill>
        <p:spPr>
          <a:xfrm>
            <a:off x="4343040" y="4536000"/>
            <a:ext cx="1810080" cy="181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Transport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146" name="Google Shape;231;p24" descr=""/>
          <p:cNvPicPr/>
          <p:nvPr/>
        </p:nvPicPr>
        <p:blipFill>
          <a:blip r:embed="rId1"/>
          <a:srcRect l="11434" t="0" r="0" b="0"/>
          <a:stretch/>
        </p:blipFill>
        <p:spPr>
          <a:xfrm>
            <a:off x="294480" y="4114800"/>
            <a:ext cx="3499560" cy="218340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8" name="Google Shape;235;p24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49" name="Google Shape;236;p24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50" name="Google Shape;237;p24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Google Shape;239;p24" descr=""/>
          <p:cNvPicPr/>
          <p:nvPr/>
        </p:nvPicPr>
        <p:blipFill>
          <a:blip r:embed="rId5"/>
          <a:stretch/>
        </p:blipFill>
        <p:spPr>
          <a:xfrm>
            <a:off x="4572000" y="1163880"/>
            <a:ext cx="3770280" cy="2877120"/>
          </a:xfrm>
          <a:prstGeom prst="rect">
            <a:avLst/>
          </a:prstGeom>
          <a:ln>
            <a:noFill/>
          </a:ln>
        </p:spPr>
      </p:pic>
      <p:pic>
        <p:nvPicPr>
          <p:cNvPr id="153" name="Google Shape;240;p24" descr=""/>
          <p:cNvPicPr/>
          <p:nvPr/>
        </p:nvPicPr>
        <p:blipFill>
          <a:blip r:embed="rId6"/>
          <a:srcRect l="0" t="0" r="0" b="19831"/>
          <a:stretch/>
        </p:blipFill>
        <p:spPr>
          <a:xfrm>
            <a:off x="4572000" y="4095720"/>
            <a:ext cx="3745440" cy="2170440"/>
          </a:xfrm>
          <a:prstGeom prst="rect">
            <a:avLst/>
          </a:prstGeom>
          <a:ln>
            <a:noFill/>
          </a:ln>
        </p:spPr>
      </p:pic>
      <p:pic>
        <p:nvPicPr>
          <p:cNvPr id="154" name="Obraz 2" descr=""/>
          <p:cNvPicPr/>
          <p:nvPr/>
        </p:nvPicPr>
        <p:blipFill>
          <a:blip r:embed="rId7"/>
          <a:srcRect l="19595" t="31170" r="17295" b="-460"/>
          <a:stretch/>
        </p:blipFill>
        <p:spPr>
          <a:xfrm>
            <a:off x="294480" y="1165320"/>
            <a:ext cx="3499560" cy="288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60000" y="1175040"/>
            <a:ext cx="7415640" cy="50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5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Arial"/>
              </a:rPr>
              <a:t>SailBot</a:t>
            </a:r>
            <a:endParaRPr b="0" lang="en-GB" sz="36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Student focused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Emphasis on boat design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Usually in USA or Canada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June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2022 (TBC)</a:t>
            </a:r>
            <a:endParaRPr b="0" lang="en-GB" sz="30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Amesbury, (near Boston)</a:t>
            </a:r>
            <a:endParaRPr b="0" lang="en-GB" sz="30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Massachusetts, USA</a:t>
            </a:r>
            <a:endParaRPr b="0" lang="en-GB" sz="3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GB" sz="30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3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Competitions - Sailbot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4746600" y="5791320"/>
            <a:ext cx="914328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5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60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61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62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163" name="CustomShape 6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Google Shape;118;p17" descr=""/>
          <p:cNvPicPr/>
          <p:nvPr/>
        </p:nvPicPr>
        <p:blipFill>
          <a:blip r:embed="rId4"/>
          <a:stretch/>
        </p:blipFill>
        <p:spPr>
          <a:xfrm>
            <a:off x="6421680" y="1512000"/>
            <a:ext cx="2649960" cy="242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26360" y="1154160"/>
            <a:ext cx="7865280" cy="50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5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Arial"/>
              </a:rPr>
              <a:t>World Robotic Sailing Championships</a:t>
            </a:r>
            <a:endParaRPr b="0" lang="en-GB" sz="36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More research focused</a:t>
            </a:r>
            <a:endParaRPr b="0" lang="en-GB" sz="26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Emphasis on autonomy</a:t>
            </a:r>
            <a:endParaRPr b="0" lang="en-GB" sz="26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Collision Avoidance</a:t>
            </a:r>
            <a:endParaRPr b="0" lang="en-GB" sz="26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Station Keeping</a:t>
            </a:r>
            <a:endParaRPr b="0" lang="en-GB" sz="26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Area scanning</a:t>
            </a:r>
            <a:endParaRPr b="0" lang="en-GB" sz="26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No plans for 2022 yet</a:t>
            </a:r>
            <a:endParaRPr b="0" lang="en-GB" sz="26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We were going to co-host 2020 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Competitions - WRSC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4746600" y="5791320"/>
            <a:ext cx="914328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5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70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71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72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173" name="CustomShape 6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Obraz 2" descr=""/>
          <p:cNvPicPr/>
          <p:nvPr/>
        </p:nvPicPr>
        <p:blipFill>
          <a:blip r:embed="rId4"/>
          <a:stretch/>
        </p:blipFill>
        <p:spPr>
          <a:xfrm>
            <a:off x="4596120" y="4327200"/>
            <a:ext cx="4187880" cy="121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126360" y="1154160"/>
            <a:ext cx="4194720" cy="50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RC Laser Hulls</a:t>
            </a:r>
            <a:endParaRPr b="0" lang="en-GB" sz="30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Everyone uses same boat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Joint Coventry-Aber event in the Easter Holidays. </a:t>
            </a:r>
            <a:endParaRPr b="0" lang="en-GB" sz="30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April 19th-24th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3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Competitions - Robosail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4746600" y="5791320"/>
            <a:ext cx="914328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5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0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82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183" name="CustomShape 6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" descr=""/>
          <p:cNvPicPr/>
          <p:nvPr/>
        </p:nvPicPr>
        <p:blipFill>
          <a:blip r:embed="rId4"/>
          <a:srcRect l="10968" t="28080" r="20518" b="1780"/>
          <a:stretch/>
        </p:blipFill>
        <p:spPr>
          <a:xfrm>
            <a:off x="4321440" y="1224000"/>
            <a:ext cx="4750200" cy="3239640"/>
          </a:xfrm>
          <a:prstGeom prst="rect">
            <a:avLst/>
          </a:prstGeom>
          <a:ln>
            <a:noFill/>
          </a:ln>
        </p:spPr>
      </p:pic>
      <p:pic>
        <p:nvPicPr>
          <p:cNvPr id="185" name="Obraz 2" descr=""/>
          <p:cNvPicPr/>
          <p:nvPr/>
        </p:nvPicPr>
        <p:blipFill>
          <a:blip r:embed="rId5"/>
          <a:srcRect l="12863" t="0" r="15861" b="0"/>
          <a:stretch/>
        </p:blipFill>
        <p:spPr>
          <a:xfrm>
            <a:off x="4321440" y="3600000"/>
            <a:ext cx="1799640" cy="252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26360" y="1154160"/>
            <a:ext cx="8009280" cy="50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Motorboat Competition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Sponsored by industry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Open to UK Universities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Locate “litter” in the water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Remote access to the boat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Taking place in November, team already in place. 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434343"/>
                </a:solidFill>
                <a:latin typeface="Ubuntu"/>
                <a:ea typeface="Ubuntu"/>
              </a:rPr>
              <a:t>Competitions – Marine Autonomy Challenge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4746600" y="5791320"/>
            <a:ext cx="914328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91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92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93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" descr=""/>
          <p:cNvPicPr/>
          <p:nvPr/>
        </p:nvPicPr>
        <p:blipFill>
          <a:blip r:embed="rId4"/>
          <a:stretch/>
        </p:blipFill>
        <p:spPr>
          <a:xfrm>
            <a:off x="4842360" y="1154160"/>
            <a:ext cx="4301280" cy="251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26360" y="1154160"/>
            <a:ext cx="5489640" cy="50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Transatlantic Sailing Robot Race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Running since 2010 </a:t>
            </a:r>
            <a:endParaRPr b="0" lang="en-GB" sz="3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Over 30 attempts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1 success, 1 in progress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AberSailbot yet to compete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434343"/>
                </a:solidFill>
                <a:latin typeface="Ubuntu"/>
                <a:ea typeface="Ubuntu"/>
              </a:rPr>
              <a:t>Competitions – Microtransat Challenge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4746600" y="5791320"/>
            <a:ext cx="914328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5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01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202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203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204" name="CustomShape 6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" descr=""/>
          <p:cNvPicPr/>
          <p:nvPr/>
        </p:nvPicPr>
        <p:blipFill>
          <a:blip r:embed="rId4"/>
          <a:stretch/>
        </p:blipFill>
        <p:spPr>
          <a:xfrm>
            <a:off x="4680000" y="1872000"/>
            <a:ext cx="4464000" cy="238716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5"/>
          <a:stretch/>
        </p:blipFill>
        <p:spPr>
          <a:xfrm>
            <a:off x="5903280" y="3888000"/>
            <a:ext cx="3240000" cy="243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rcRect l="17323" t="0" r="1381" b="17743"/>
          <a:stretch/>
        </p:blipFill>
        <p:spPr>
          <a:xfrm rot="16200000">
            <a:off x="1422360" y="3683160"/>
            <a:ext cx="3082320" cy="207900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434343"/>
                </a:solidFill>
                <a:latin typeface="Ubuntu"/>
                <a:ea typeface="Ubuntu"/>
              </a:rPr>
              <a:t>Mini Polystyrene Boat competition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>
            <a:off x="4003200" y="1215360"/>
            <a:ext cx="5140080" cy="421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3 Boats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Teams of 4 or 5 people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Polystyrene RC laser hull</a:t>
            </a:r>
            <a:endParaRPr b="0" lang="en-GB" sz="3000" spc="-1" strike="noStrike"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Raspberry Pi computer</a:t>
            </a:r>
            <a:endParaRPr b="0" lang="en-GB" sz="3000" spc="-1" strike="noStrike">
              <a:latin typeface="Arial"/>
            </a:endParaRPr>
          </a:p>
          <a:p>
            <a:pPr lvl="2" marL="648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Standard AberSailbot software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Race November 20</a:t>
            </a:r>
            <a:r>
              <a:rPr b="0" lang="en-GB" sz="3000" spc="-1" strike="noStrike" baseline="101000">
                <a:solidFill>
                  <a:srgbClr val="000000"/>
                </a:solidFill>
                <a:latin typeface="Arial"/>
                <a:ea typeface="Arial"/>
              </a:rPr>
              <a:t>th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/21st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b="0" lang="en-GB" sz="3000" spc="-1" strike="noStrike">
              <a:latin typeface="Arial"/>
            </a:endParaRPr>
          </a:p>
          <a:p>
            <a:pPr marL="38160">
              <a:lnSpc>
                <a:spcPct val="150000"/>
              </a:lnSpc>
            </a:pPr>
            <a:endParaRPr b="0" lang="en-GB" sz="30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12" name="Google Shape;81;p15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213" name="Google Shape;82;p15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214" name="Google Shape;83;p15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215" name="CustomShape 5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" descr=""/>
          <p:cNvPicPr/>
          <p:nvPr/>
        </p:nvPicPr>
        <p:blipFill>
          <a:blip r:embed="rId5"/>
          <a:srcRect l="15157" t="0" r="0" b="7582"/>
          <a:stretch/>
        </p:blipFill>
        <p:spPr>
          <a:xfrm rot="16200000">
            <a:off x="-422640" y="3592440"/>
            <a:ext cx="3095280" cy="224748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6"/>
          <a:srcRect l="0" t="15253" r="11873" b="11019"/>
          <a:stretch/>
        </p:blipFill>
        <p:spPr>
          <a:xfrm>
            <a:off x="0" y="1296720"/>
            <a:ext cx="4003200" cy="223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26360" y="1154160"/>
            <a:ext cx="8009280" cy="50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Raspberry Jam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British Science Week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Beachlab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Open days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434343"/>
                </a:solidFill>
                <a:latin typeface="Ubuntu"/>
                <a:ea typeface="Ubuntu"/>
              </a:rPr>
              <a:t>Public Engagement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4746600" y="5791320"/>
            <a:ext cx="914328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5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23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224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225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226" name="CustomShape 6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4"/>
          <a:srcRect l="21460" t="0" r="4884" b="11186"/>
          <a:stretch/>
        </p:blipFill>
        <p:spPr>
          <a:xfrm>
            <a:off x="4392000" y="1154160"/>
            <a:ext cx="2184120" cy="197532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5"/>
          <a:srcRect l="14802" t="3536" r="4100" b="4813"/>
          <a:stretch/>
        </p:blipFill>
        <p:spPr>
          <a:xfrm>
            <a:off x="6502680" y="1139760"/>
            <a:ext cx="2641320" cy="19897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6"/>
          <a:srcRect l="12948" t="19300" r="16534" b="19015"/>
          <a:stretch/>
        </p:blipFill>
        <p:spPr>
          <a:xfrm>
            <a:off x="172440" y="4346640"/>
            <a:ext cx="3859560" cy="189612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7"/>
          <a:srcRect l="12459" t="22446" r="5649" b="22974"/>
          <a:stretch/>
        </p:blipFill>
        <p:spPr>
          <a:xfrm>
            <a:off x="4320000" y="4464000"/>
            <a:ext cx="4248000" cy="187884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8"/>
          <a:srcRect l="0" t="11939" r="7978" b="0"/>
          <a:stretch/>
        </p:blipFill>
        <p:spPr>
          <a:xfrm>
            <a:off x="5400000" y="2879280"/>
            <a:ext cx="2835360" cy="180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What do we do?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3"/>
          <p:cNvSpPr/>
          <p:nvPr/>
        </p:nvSpPr>
        <p:spPr>
          <a:xfrm>
            <a:off x="3978360" y="1223640"/>
            <a:ext cx="4799160" cy="31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Build Autonomous Robotic Sailing Boats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Write code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Go to competitions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Public Engagement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49" name="Google Shape;77;p15" descr=""/>
          <p:cNvPicPr/>
          <p:nvPr/>
        </p:nvPicPr>
        <p:blipFill>
          <a:blip r:embed="rId1"/>
          <a:stretch/>
        </p:blipFill>
        <p:spPr>
          <a:xfrm>
            <a:off x="286200" y="1207440"/>
            <a:ext cx="3359160" cy="5039280"/>
          </a:xfrm>
          <a:prstGeom prst="rect">
            <a:avLst/>
          </a:prstGeom>
          <a:ln>
            <a:noFill/>
          </a:ln>
        </p:spPr>
      </p:pic>
      <p:sp>
        <p:nvSpPr>
          <p:cNvPr id="50" name="CustomShape 4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1" name="Google Shape;81;p15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52" name="Google Shape;82;p15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53" name="Google Shape;83;p15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54" name="CustomShape 5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Plan for this year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3"/>
          <p:cNvSpPr/>
          <p:nvPr/>
        </p:nvSpPr>
        <p:spPr>
          <a:xfrm>
            <a:off x="216000" y="1215360"/>
            <a:ext cx="8927640" cy="421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Polystyrene boat competition – Mid November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Weekly theoretical/skills sessions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Robotise an RC Laser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New boat? Transatlantic?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Take Dewi to Sailbot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Science Week, Beachlab, Raspberry Jam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36" name="Google Shape;81;p15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237" name="Google Shape;82;p15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238" name="Google Shape;83;p15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239" name="CustomShape 5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rcRect l="4500" t="0" r="0" b="0"/>
          <a:stretch/>
        </p:blipFill>
        <p:spPr>
          <a:xfrm>
            <a:off x="-41040" y="0"/>
            <a:ext cx="9155880" cy="622116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-42480" y="0"/>
            <a:ext cx="915732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6000" spc="-1" strike="noStrike">
                <a:solidFill>
                  <a:srgbClr val="000000"/>
                </a:solidFill>
                <a:latin typeface="Arial"/>
                <a:ea typeface="Arial"/>
              </a:rPr>
              <a:t>Any Questions?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Tell us when you’re available: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https://tinyurl.com/abersailbotskills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Join our mailing list </a:t>
            </a:r>
            <a:r>
              <a:rPr b="0" lang="en-GB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https://abersailbot.co.uk/joinus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and Discord: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 u="sng"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https://tinyurl.com/abersailbotdiscord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43" name="Google Shape;250;p25" descr=""/>
          <p:cNvPicPr/>
          <p:nvPr/>
        </p:nvPicPr>
        <p:blipFill>
          <a:blip r:embed="rId4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244" name="Google Shape;251;p25" descr=""/>
          <p:cNvPicPr/>
          <p:nvPr/>
        </p:nvPicPr>
        <p:blipFill>
          <a:blip r:embed="rId5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245" name="Google Shape;252;p25" descr=""/>
          <p:cNvPicPr/>
          <p:nvPr/>
        </p:nvPicPr>
        <p:blipFill>
          <a:blip r:embed="rId6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How we work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3"/>
          <p:cNvSpPr/>
          <p:nvPr/>
        </p:nvSpPr>
        <p:spPr>
          <a:xfrm>
            <a:off x="288000" y="1223640"/>
            <a:ext cx="8489520" cy="34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Not a union society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Discord for communications</a:t>
            </a:r>
            <a:endParaRPr b="0" lang="en-GB" sz="30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Real names would be really helpful!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Github for code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Weekly Skills sessions this term</a:t>
            </a:r>
            <a:endParaRPr b="0" lang="en-GB" sz="30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Mix of online and in person</a:t>
            </a:r>
            <a:endParaRPr b="0" lang="en-GB" sz="30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When is best? Poll at the end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b="0" lang="en-GB" sz="3000" spc="-1" strike="noStrike">
              <a:latin typeface="Arial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9" name="Google Shape;81;p15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60" name="Google Shape;82;p15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61" name="Google Shape;83;p15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62" name="CustomShape 5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434343"/>
                </a:solidFill>
                <a:latin typeface="Ubuntu"/>
                <a:ea typeface="Ubuntu"/>
              </a:rPr>
              <a:t>How to make the most of it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3"/>
          <p:cNvSpPr/>
          <p:nvPr/>
        </p:nvSpPr>
        <p:spPr>
          <a:xfrm>
            <a:off x="288000" y="1223640"/>
            <a:ext cx="8489520" cy="34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w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endParaRPr b="0" lang="en-GB" sz="30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endParaRPr b="0" lang="en-GB" sz="30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w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w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w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”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b="0" lang="en-GB" sz="3000" spc="-1" strike="noStrike"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67" name="Google Shape;81;p15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68" name="Google Shape;82;p15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69" name="Google Shape;83;p15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70" name="CustomShape 5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434343"/>
                </a:solidFill>
                <a:latin typeface="Ubuntu"/>
                <a:ea typeface="Ubuntu"/>
              </a:rPr>
              <a:t>Technical skills you’ll gain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3"/>
          <p:cNvSpPr/>
          <p:nvPr/>
        </p:nvSpPr>
        <p:spPr>
          <a:xfrm>
            <a:off x="0" y="1224000"/>
            <a:ext cx="6696000" cy="453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endParaRPr b="0" lang="en-GB" sz="30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b="0" lang="en-GB" sz="3000" spc="-1" strike="noStrike">
              <a:latin typeface="Arial"/>
            </a:endParaRPr>
          </a:p>
        </p:txBody>
      </p:sp>
      <p:sp>
        <p:nvSpPr>
          <p:cNvPr id="74" name="CustomShape 4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75" name="Google Shape;81;p15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76" name="Google Shape;82;p15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77" name="Google Shape;83;p15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78" name="CustomShape 5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" descr=""/>
          <p:cNvPicPr/>
          <p:nvPr/>
        </p:nvPicPr>
        <p:blipFill>
          <a:blip r:embed="rId4"/>
          <a:srcRect l="34998" t="33373" r="5000" b="4994"/>
          <a:stretch/>
        </p:blipFill>
        <p:spPr>
          <a:xfrm>
            <a:off x="5847120" y="4032000"/>
            <a:ext cx="3224880" cy="23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434343"/>
                </a:solidFill>
                <a:latin typeface="Ubuntu"/>
                <a:ea typeface="Ubuntu"/>
              </a:rPr>
              <a:t>“</a:t>
            </a:r>
            <a:r>
              <a:rPr b="0" lang="en-GB" sz="5400" spc="-1" strike="noStrike">
                <a:solidFill>
                  <a:srgbClr val="434343"/>
                </a:solidFill>
                <a:latin typeface="Ubuntu"/>
                <a:ea typeface="Ubuntu"/>
              </a:rPr>
              <a:t>soft” skills you’ll gain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288000" y="1223640"/>
            <a:ext cx="8489520" cy="34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Team working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Self learning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Project management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Online collaboration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Logistics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Fund Raising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endParaRPr b="0" lang="en-GB" sz="3000" spc="-1" strike="noStrike"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4" name="Google Shape;81;p15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85" name="Google Shape;82;p15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86" name="Google Shape;83;p15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87" name="CustomShape 5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" descr=""/>
          <p:cNvPicPr/>
          <p:nvPr/>
        </p:nvPicPr>
        <p:blipFill>
          <a:blip r:embed="rId4"/>
          <a:stretch/>
        </p:blipFill>
        <p:spPr>
          <a:xfrm>
            <a:off x="4809960" y="1158480"/>
            <a:ext cx="4262040" cy="280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The Boats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92" name="Google Shape;94;p16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93" name="Google Shape;95;p16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94" name="Google Shape;96;p16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95" name="CustomShape 4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Google Shape;98;p16" descr=""/>
          <p:cNvPicPr/>
          <p:nvPr/>
        </p:nvPicPr>
        <p:blipFill>
          <a:blip r:embed="rId4"/>
          <a:srcRect l="35769" t="7243" r="26655" b="0"/>
          <a:stretch/>
        </p:blipFill>
        <p:spPr>
          <a:xfrm>
            <a:off x="486360" y="1722240"/>
            <a:ext cx="2322360" cy="3821760"/>
          </a:xfrm>
          <a:prstGeom prst="rect">
            <a:avLst/>
          </a:prstGeom>
          <a:ln>
            <a:noFill/>
          </a:ln>
        </p:spPr>
      </p:pic>
      <p:pic>
        <p:nvPicPr>
          <p:cNvPr id="97" name="Google Shape;99;p16" descr=""/>
          <p:cNvPicPr/>
          <p:nvPr/>
        </p:nvPicPr>
        <p:blipFill>
          <a:blip r:embed="rId5"/>
          <a:stretch/>
        </p:blipFill>
        <p:spPr>
          <a:xfrm>
            <a:off x="3078000" y="2292840"/>
            <a:ext cx="2986920" cy="2271600"/>
          </a:xfrm>
          <a:prstGeom prst="rect">
            <a:avLst/>
          </a:prstGeom>
          <a:ln>
            <a:noFill/>
          </a:ln>
        </p:spPr>
      </p:pic>
      <p:pic>
        <p:nvPicPr>
          <p:cNvPr id="98" name="Google Shape;100;p16" descr=""/>
          <p:cNvPicPr/>
          <p:nvPr/>
        </p:nvPicPr>
        <p:blipFill>
          <a:blip r:embed="rId6"/>
          <a:srcRect l="38329" t="9396" r="0" b="14196"/>
          <a:stretch/>
        </p:blipFill>
        <p:spPr>
          <a:xfrm>
            <a:off x="6254280" y="1579320"/>
            <a:ext cx="2653200" cy="4107600"/>
          </a:xfrm>
          <a:prstGeom prst="rect">
            <a:avLst/>
          </a:prstGeom>
          <a:ln>
            <a:noFill/>
          </a:ln>
        </p:spPr>
      </p:pic>
      <p:sp>
        <p:nvSpPr>
          <p:cNvPr id="99" name="CustomShape 5"/>
          <p:cNvSpPr/>
          <p:nvPr/>
        </p:nvSpPr>
        <p:spPr>
          <a:xfrm>
            <a:off x="486360" y="5544720"/>
            <a:ext cx="232236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latin typeface="Ubuntu"/>
                <a:ea typeface="Ubuntu"/>
              </a:rPr>
              <a:t>Dewi’r Ddraig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6419520" y="5687640"/>
            <a:ext cx="232236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latin typeface="Ubuntu"/>
                <a:ea typeface="Ubuntu"/>
              </a:rPr>
              <a:t>Kitty</a:t>
            </a: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Software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103" name="Google Shape;146;p19" descr=""/>
          <p:cNvPicPr/>
          <p:nvPr/>
        </p:nvPicPr>
        <p:blipFill>
          <a:blip r:embed="rId1"/>
          <a:stretch/>
        </p:blipFill>
        <p:spPr>
          <a:xfrm>
            <a:off x="5511600" y="2558520"/>
            <a:ext cx="3073320" cy="307332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5706000" y="5381640"/>
            <a:ext cx="2684880" cy="81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434343"/>
                </a:solidFill>
                <a:latin typeface="Ubuntu"/>
                <a:ea typeface="Ubuntu"/>
              </a:rPr>
              <a:t>boatd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06" name="Google Shape;151;p19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07" name="Google Shape;152;p19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08" name="Google Shape;153;p19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109" name="CustomShape 5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Google Shape;155;p19" descr=""/>
          <p:cNvPicPr/>
          <p:nvPr/>
        </p:nvPicPr>
        <p:blipFill>
          <a:blip r:embed="rId5"/>
          <a:stretch/>
        </p:blipFill>
        <p:spPr>
          <a:xfrm>
            <a:off x="5831640" y="1359000"/>
            <a:ext cx="3196800" cy="947160"/>
          </a:xfrm>
          <a:prstGeom prst="rect">
            <a:avLst/>
          </a:prstGeom>
          <a:ln>
            <a:noFill/>
          </a:ln>
        </p:spPr>
      </p:pic>
      <p:sp>
        <p:nvSpPr>
          <p:cNvPr id="111" name="CustomShape 6"/>
          <p:cNvSpPr/>
          <p:nvPr/>
        </p:nvSpPr>
        <p:spPr>
          <a:xfrm>
            <a:off x="126360" y="5656320"/>
            <a:ext cx="505404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latin typeface="Ubuntu"/>
                <a:ea typeface="Ubuntu"/>
              </a:rPr>
              <a:t>https://github.com/abersailbot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12" name="Google Shape;157;p19" descr=""/>
          <p:cNvPicPr/>
          <p:nvPr/>
        </p:nvPicPr>
        <p:blipFill>
          <a:blip r:embed="rId6"/>
          <a:stretch/>
        </p:blipFill>
        <p:spPr>
          <a:xfrm>
            <a:off x="1003680" y="3201840"/>
            <a:ext cx="3299760" cy="2555640"/>
          </a:xfrm>
          <a:prstGeom prst="rect">
            <a:avLst/>
          </a:prstGeom>
          <a:ln>
            <a:noFill/>
          </a:ln>
        </p:spPr>
      </p:pic>
      <p:sp>
        <p:nvSpPr>
          <p:cNvPr id="113" name="CustomShape 7"/>
          <p:cNvSpPr/>
          <p:nvPr/>
        </p:nvSpPr>
        <p:spPr>
          <a:xfrm>
            <a:off x="126360" y="1154160"/>
            <a:ext cx="6051600" cy="21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Robotic Sailing Boat Daemon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Independent behaviours</a:t>
            </a:r>
            <a:endParaRPr b="0" lang="en-GB" sz="3000" spc="-1" strike="noStrike">
              <a:latin typeface="Arial"/>
            </a:endParaRPr>
          </a:p>
          <a:p>
            <a:pPr marL="457200" indent="-418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Boat specific drivers</a:t>
            </a:r>
            <a:endParaRPr b="0" lang="en-GB" sz="3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-7200" y="103644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"/>
          <p:cNvSpPr/>
          <p:nvPr/>
        </p:nvSpPr>
        <p:spPr>
          <a:xfrm>
            <a:off x="0" y="0"/>
            <a:ext cx="914328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latin typeface="Ubuntu"/>
                <a:ea typeface="Ubuntu"/>
              </a:rPr>
              <a:t>Behaviour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116" name="Google Shape;165;p20" descr=""/>
          <p:cNvPicPr/>
          <p:nvPr/>
        </p:nvPicPr>
        <p:blipFill>
          <a:blip r:embed="rId1"/>
          <a:stretch/>
        </p:blipFill>
        <p:spPr>
          <a:xfrm>
            <a:off x="522000" y="1631880"/>
            <a:ext cx="4061880" cy="419004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0" y="6346800"/>
            <a:ext cx="91432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fb.com/abersailbot         @abersailbot         sailbot@aber.ac.uk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18" name="Google Shape;169;p20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19" name="Google Shape;170;p20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8720" cy="378720"/>
          </a:xfrm>
          <a:prstGeom prst="rect">
            <a:avLst/>
          </a:prstGeom>
          <a:ln>
            <a:noFill/>
          </a:ln>
        </p:spPr>
      </p:pic>
      <p:pic>
        <p:nvPicPr>
          <p:cNvPr id="120" name="Google Shape;171;p20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160" cy="322560"/>
          </a:xfrm>
          <a:prstGeom prst="rect">
            <a:avLst/>
          </a:prstGeom>
          <a:ln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-7200" y="6346800"/>
            <a:ext cx="91573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Google Shape;173;p20" descr=""/>
          <p:cNvPicPr/>
          <p:nvPr/>
        </p:nvPicPr>
        <p:blipFill>
          <a:blip r:embed="rId5"/>
          <a:stretch/>
        </p:blipFill>
        <p:spPr>
          <a:xfrm>
            <a:off x="6650640" y="1256400"/>
            <a:ext cx="2102400" cy="466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Application>LibreOffice/6.0.7.3$Linux_X86_64 LibreOffice_project/00m0$Build-3</Application>
  <Words>574</Words>
  <Paragraphs>141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>Colin Sauze</cp:lastModifiedBy>
  <dcterms:modified xsi:type="dcterms:W3CDTF">2021-10-07T17:58:10Z</dcterms:modified>
  <cp:revision>25</cp:revision>
  <dc:subject/>
  <dc:title>Prezentacja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Pokaz na ekranie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